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2, Lecture</a:t>
            </a:r>
            <a:r>
              <a:rPr lang="en-US" baseline="0" dirty="0" smtClean="0"/>
              <a:t> 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2:  Introduction to Administrative Law</a:t>
            </a:r>
          </a:p>
          <a:p>
            <a:r>
              <a:rPr lang="en-US" dirty="0" smtClean="0"/>
              <a:t>Lecture 2:  Agencies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Agency Independence?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agencies ultimately report to the President</a:t>
            </a:r>
          </a:p>
          <a:p>
            <a:pPr lvl="1"/>
            <a:r>
              <a:rPr lang="en-US" dirty="0" smtClean="0"/>
              <a:t>The President is a </a:t>
            </a:r>
            <a:r>
              <a:rPr lang="en-US" i="1" dirty="0" smtClean="0"/>
              <a:t>political</a:t>
            </a:r>
            <a:r>
              <a:rPr lang="en-US" dirty="0" smtClean="0"/>
              <a:t> officer, responsible to the “preferences” of the People</a:t>
            </a:r>
          </a:p>
          <a:p>
            <a:r>
              <a:rPr lang="en-US" dirty="0" smtClean="0"/>
              <a:t>President is responsible to “take care that the Laws are faithfully executed”</a:t>
            </a:r>
          </a:p>
          <a:p>
            <a:pPr lvl="1"/>
            <a:r>
              <a:rPr lang="en-US" dirty="0" smtClean="0"/>
              <a:t>Why would we want to “insulate” an agency from the President’s authority?</a:t>
            </a:r>
          </a:p>
          <a:p>
            <a:r>
              <a:rPr lang="en-US" dirty="0" smtClean="0"/>
              <a:t>Some tasks are </a:t>
            </a:r>
            <a:r>
              <a:rPr lang="en-US" i="1" dirty="0" smtClean="0"/>
              <a:t>technical</a:t>
            </a:r>
            <a:r>
              <a:rPr lang="en-US" dirty="0" smtClean="0"/>
              <a:t>, not </a:t>
            </a:r>
            <a:r>
              <a:rPr lang="en-US" i="1" dirty="0" smtClean="0"/>
              <a:t>political</a:t>
            </a:r>
          </a:p>
          <a:p>
            <a:pPr lvl="1"/>
            <a:r>
              <a:rPr lang="en-US" dirty="0" smtClean="0"/>
              <a:t>e.g., election administration, securities trade regulation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the APA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Administrative Procedure Act (5 U.S.C. §§ 551, 553–559, 701–706)</a:t>
            </a:r>
          </a:p>
          <a:p>
            <a:pPr lvl="1"/>
            <a:r>
              <a:rPr lang="en-US" dirty="0" smtClean="0"/>
              <a:t>Federal law, passed in the mid-1900s which codifies rules of procedure governing (almost) all Federal agencies</a:t>
            </a:r>
          </a:p>
          <a:p>
            <a:r>
              <a:rPr lang="en-US" dirty="0" smtClean="0"/>
              <a:t>Is one </a:t>
            </a:r>
            <a:r>
              <a:rPr lang="en-US" i="1" dirty="0" smtClean="0"/>
              <a:t>common</a:t>
            </a:r>
            <a:r>
              <a:rPr lang="en-US" dirty="0" smtClean="0"/>
              <a:t> source of procedural law governing agencies, but is not the </a:t>
            </a:r>
            <a:r>
              <a:rPr lang="en-US" i="1" dirty="0" smtClean="0"/>
              <a:t>only</a:t>
            </a:r>
            <a:r>
              <a:rPr lang="en-US" dirty="0" smtClean="0"/>
              <a:t> source (far from it)</a:t>
            </a:r>
          </a:p>
          <a:p>
            <a:r>
              <a:rPr lang="en-US" dirty="0" smtClean="0"/>
              <a:t>Other sources include:</a:t>
            </a:r>
          </a:p>
          <a:p>
            <a:pPr lvl="1"/>
            <a:r>
              <a:rPr lang="en-US" dirty="0" smtClean="0"/>
              <a:t>The Constitution, organic statutes, agencies’ own regulations, judicial decisions, Presidential directives</a:t>
            </a:r>
          </a:p>
          <a:p>
            <a:pPr lvl="1"/>
            <a:r>
              <a:rPr lang="en-US" dirty="0" smtClean="0"/>
              <a:t>Much of this course will be concerned with:</a:t>
            </a:r>
          </a:p>
          <a:p>
            <a:pPr lvl="2"/>
            <a:r>
              <a:rPr lang="en-US" dirty="0" smtClean="0"/>
              <a:t>the Constitution</a:t>
            </a:r>
          </a:p>
          <a:p>
            <a:pPr lvl="2"/>
            <a:r>
              <a:rPr lang="en-US" dirty="0" smtClean="0"/>
              <a:t>Judicial decisions interpreting the Constitution and interpreting applicable statutes (the APA and relevant organic statute(s))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the APA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14 sections, </a:t>
            </a:r>
            <a:r>
              <a:rPr lang="en-US" smtClean="0"/>
              <a:t>4 (categories) </a:t>
            </a:r>
            <a:r>
              <a:rPr lang="en-US" dirty="0" smtClean="0"/>
              <a:t>of which we discuss:</a:t>
            </a:r>
          </a:p>
          <a:p>
            <a:pPr lvl="1"/>
            <a:r>
              <a:rPr lang="en-US" dirty="0" smtClean="0"/>
              <a:t>§ 551:  definitions (covered generally)</a:t>
            </a:r>
          </a:p>
          <a:p>
            <a:pPr lvl="1"/>
            <a:r>
              <a:rPr lang="en-US" b="1" dirty="0" smtClean="0"/>
              <a:t>§ 553:  rulemaking (when agencies write rules)</a:t>
            </a:r>
          </a:p>
          <a:p>
            <a:pPr lvl="1"/>
            <a:r>
              <a:rPr lang="en-US" b="1" dirty="0" smtClean="0"/>
              <a:t>§ 554:  adjudication (when agencies enforce rules)</a:t>
            </a:r>
          </a:p>
          <a:p>
            <a:pPr lvl="1"/>
            <a:r>
              <a:rPr lang="en-US" b="1" dirty="0" smtClean="0"/>
              <a:t>§ 556-57:  requirements for “formal” proceedings</a:t>
            </a:r>
          </a:p>
          <a:p>
            <a:pPr lvl="1"/>
            <a:r>
              <a:rPr lang="en-US" dirty="0" smtClean="0"/>
              <a:t>§ 702-05:  judicial review (generally)</a:t>
            </a:r>
          </a:p>
          <a:p>
            <a:pPr lvl="1"/>
            <a:r>
              <a:rPr lang="en-US" b="1" dirty="0" smtClean="0"/>
              <a:t>§ 706:  scope/requirements for judicial review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“Agency”?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precise </a:t>
            </a:r>
            <a:r>
              <a:rPr lang="en-US" u="sng" dirty="0" smtClean="0"/>
              <a:t>and</a:t>
            </a:r>
            <a:r>
              <a:rPr lang="en-US" dirty="0" smtClean="0"/>
              <a:t> explicit legal definition</a:t>
            </a:r>
          </a:p>
          <a:p>
            <a:pPr lvl="1"/>
            <a:r>
              <a:rPr lang="en-US" dirty="0" smtClean="0"/>
              <a:t>Various explicit definitions in specific contexts</a:t>
            </a:r>
          </a:p>
          <a:p>
            <a:pPr lvl="2"/>
            <a:r>
              <a:rPr lang="en-US" dirty="0" smtClean="0"/>
              <a:t>Administrative Procedure Act (APA)</a:t>
            </a:r>
          </a:p>
          <a:p>
            <a:pPr lvl="2"/>
            <a:r>
              <a:rPr lang="en-US" dirty="0" smtClean="0"/>
              <a:t>Various “enabling” (or “organic”) acts – laws which create agencies</a:t>
            </a:r>
          </a:p>
          <a:p>
            <a:pPr lvl="2"/>
            <a:r>
              <a:rPr lang="en-US" dirty="0" smtClean="0"/>
              <a:t>Judicially-created definitions</a:t>
            </a:r>
          </a:p>
          <a:p>
            <a:pPr lvl="1"/>
            <a:r>
              <a:rPr lang="en-US" dirty="0" smtClean="0"/>
              <a:t>APA references concept of an “authority” of the Federal government</a:t>
            </a:r>
          </a:p>
          <a:p>
            <a:pPr lvl="1"/>
            <a:r>
              <a:rPr lang="en-US" dirty="0" smtClean="0"/>
              <a:t>Federal Constitution recognizes (a few) certain possible authorities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Procedure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 U.S.C. §§ 551, 553–559, 701–706</a:t>
            </a:r>
          </a:p>
          <a:p>
            <a:pPr lvl="1"/>
            <a:r>
              <a:rPr lang="en-US" dirty="0" smtClean="0"/>
              <a:t>Federal Law, passed in the mid-1900s which codifies rules of procedure governing (almost) all Federal agencies</a:t>
            </a:r>
          </a:p>
          <a:p>
            <a:r>
              <a:rPr lang="en-US" dirty="0" smtClean="0"/>
              <a:t>Includes a definition of agencies (§ 551(1)):</a:t>
            </a:r>
          </a:p>
          <a:p>
            <a:pPr lvl="1"/>
            <a:r>
              <a:rPr lang="en-US" dirty="0" smtClean="0"/>
              <a:t>“[A]</a:t>
            </a:r>
            <a:r>
              <a:rPr lang="en-US" dirty="0" err="1" smtClean="0"/>
              <a:t>gency</a:t>
            </a:r>
            <a:r>
              <a:rPr lang="en-US" dirty="0" smtClean="0"/>
              <a:t> means each authority of the Government of the United States, whether or not subject to review by another </a:t>
            </a:r>
            <a:r>
              <a:rPr lang="en-US" dirty="0" err="1" smtClean="0"/>
              <a:t>another</a:t>
            </a:r>
            <a:r>
              <a:rPr lang="en-US" dirty="0" smtClean="0"/>
              <a:t>, but does not include – ”</a:t>
            </a:r>
          </a:p>
          <a:p>
            <a:pPr lvl="2"/>
            <a:r>
              <a:rPr lang="en-US" dirty="0" smtClean="0"/>
              <a:t>Congress, the Courts, state/territorial/D.C. governments, military courts martial, military commissions, military authority during time of War (§§ 551(1)(A) – (D), (F) – (G))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“Authority” of the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is an “authority” of the Government?</a:t>
            </a:r>
          </a:p>
          <a:p>
            <a:pPr lvl="1"/>
            <a:r>
              <a:rPr lang="en-US" dirty="0" smtClean="0"/>
              <a:t>Not specified in the statute</a:t>
            </a:r>
          </a:p>
          <a:p>
            <a:pPr lvl="1"/>
            <a:r>
              <a:rPr lang="en-US" dirty="0" smtClean="0"/>
              <a:t>Some entities definitely are:</a:t>
            </a:r>
          </a:p>
          <a:p>
            <a:pPr lvl="2"/>
            <a:r>
              <a:rPr lang="en-US" dirty="0" smtClean="0"/>
              <a:t>“Departments” of the federal government (e.g., Dep’t of Justice)</a:t>
            </a:r>
          </a:p>
          <a:p>
            <a:pPr lvl="2"/>
            <a:r>
              <a:rPr lang="en-US" i="1" dirty="0" smtClean="0"/>
              <a:t>Formal</a:t>
            </a:r>
            <a:r>
              <a:rPr lang="en-US" dirty="0" smtClean="0"/>
              <a:t> sub-units of Departments (e.g., Antitrust Division of the Dep’t of Justice)</a:t>
            </a:r>
          </a:p>
          <a:p>
            <a:pPr lvl="2"/>
            <a:r>
              <a:rPr lang="en-US" dirty="0" smtClean="0"/>
              <a:t>Single persons (Officers) with sufficient responsibility (e.g., Attorney General, Secretary of Energy)</a:t>
            </a:r>
          </a:p>
          <a:p>
            <a:pPr lvl="2"/>
            <a:r>
              <a:rPr lang="en-US" dirty="0" smtClean="0"/>
              <a:t>Agencies designated so by their organic (enabling) statute (e.g., the Federal Trade Commission)</a:t>
            </a:r>
          </a:p>
          <a:p>
            <a:pPr lvl="1"/>
            <a:r>
              <a:rPr lang="en-US" dirty="0" smtClean="0"/>
              <a:t>Other entities are more difficult:</a:t>
            </a:r>
          </a:p>
          <a:p>
            <a:pPr lvl="2"/>
            <a:r>
              <a:rPr lang="en-US" dirty="0" smtClean="0"/>
              <a:t>A working group within the Dep’t of Justice to solve a specific problem</a:t>
            </a:r>
          </a:p>
          <a:p>
            <a:pPr lvl="2"/>
            <a:r>
              <a:rPr lang="en-US" dirty="0" smtClean="0"/>
              <a:t>The famous “Warren Commission” to investigate the assassination of President Kennedy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“Agency”?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doctrines emerging from cases in this course will address (some) contours of what are agencies</a:t>
            </a:r>
          </a:p>
          <a:p>
            <a:r>
              <a:rPr lang="en-US" dirty="0" smtClean="0"/>
              <a:t>This question is </a:t>
            </a:r>
            <a:r>
              <a:rPr lang="en-US" u="sng" dirty="0" smtClean="0"/>
              <a:t>very</a:t>
            </a:r>
            <a:r>
              <a:rPr lang="en-US" dirty="0" smtClean="0"/>
              <a:t> important!</a:t>
            </a:r>
          </a:p>
          <a:p>
            <a:r>
              <a:rPr lang="en-US" dirty="0" smtClean="0"/>
              <a:t>A few things to remember:</a:t>
            </a:r>
          </a:p>
          <a:p>
            <a:pPr lvl="1"/>
            <a:r>
              <a:rPr lang="en-US" dirty="0" smtClean="0"/>
              <a:t>Agencies (usually) can take action bearing the “force of law”</a:t>
            </a:r>
          </a:p>
          <a:p>
            <a:pPr lvl="1"/>
            <a:r>
              <a:rPr lang="en-US" dirty="0" smtClean="0"/>
              <a:t>Officers with sufficient responsibilities – “Principal Officers” – usually are agencies</a:t>
            </a:r>
          </a:p>
          <a:p>
            <a:r>
              <a:rPr lang="en-US" dirty="0" smtClean="0"/>
              <a:t>More on how these questions play out later!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Constitutional Authority for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Constitution does not </a:t>
            </a:r>
            <a:r>
              <a:rPr lang="en-US" i="1" dirty="0" smtClean="0"/>
              <a:t>require</a:t>
            </a:r>
            <a:r>
              <a:rPr lang="en-US" dirty="0" smtClean="0"/>
              <a:t> the creation of any entities beyond the Legislature, President, Vice President, and the Supreme Court</a:t>
            </a:r>
          </a:p>
          <a:p>
            <a:r>
              <a:rPr lang="en-US" dirty="0" smtClean="0"/>
              <a:t>The Constitution </a:t>
            </a:r>
            <a:r>
              <a:rPr lang="en-US" i="1" dirty="0" smtClean="0"/>
              <a:t>does</a:t>
            </a:r>
            <a:r>
              <a:rPr lang="en-US" dirty="0" smtClean="0"/>
              <a:t> </a:t>
            </a:r>
            <a:r>
              <a:rPr lang="en-US" i="1" dirty="0" smtClean="0"/>
              <a:t>envision</a:t>
            </a:r>
            <a:r>
              <a:rPr lang="en-US" dirty="0" smtClean="0"/>
              <a:t> the creation of other entities to assist in the administration of Government:</a:t>
            </a:r>
          </a:p>
          <a:p>
            <a:pPr lvl="1"/>
            <a:r>
              <a:rPr lang="en-US" dirty="0" smtClean="0"/>
              <a:t>Officers of the United States, ambassadors, public ministers and consuls, judges of the inferior courts, heads of departments</a:t>
            </a:r>
          </a:p>
          <a:p>
            <a:pPr lvl="1"/>
            <a:r>
              <a:rPr lang="en-US" dirty="0" smtClean="0"/>
              <a:t>Departments of the Federal government (including specifically a Treasury)</a:t>
            </a:r>
          </a:p>
          <a:p>
            <a:r>
              <a:rPr lang="en-US" dirty="0" smtClean="0"/>
              <a:t>Leaves the creation of all such offices to Congress</a:t>
            </a:r>
          </a:p>
          <a:p>
            <a:pPr lvl="1"/>
            <a:r>
              <a:rPr lang="en-US" dirty="0" smtClean="0"/>
              <a:t>Necessary and Proper Clause:  Congress has the power “[t]o make all Laws . . . necessary and proper for carrying into Execution” the powers vested in the Federal government.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varieties of size, scope, and capabilities</a:t>
            </a:r>
          </a:p>
          <a:p>
            <a:pPr lvl="1"/>
            <a:r>
              <a:rPr lang="en-US" dirty="0" smtClean="0"/>
              <a:t>Congress loves to experiment!</a:t>
            </a:r>
          </a:p>
          <a:p>
            <a:r>
              <a:rPr lang="en-US" dirty="0" smtClean="0"/>
              <a:t>Two general ways of categorizing agencies:</a:t>
            </a:r>
          </a:p>
          <a:p>
            <a:pPr lvl="1"/>
            <a:r>
              <a:rPr lang="en-US" dirty="0" smtClean="0"/>
              <a:t>Leadership (single-leader vs. multi-leader)</a:t>
            </a:r>
          </a:p>
          <a:p>
            <a:pPr lvl="1"/>
            <a:r>
              <a:rPr lang="en-US" dirty="0" smtClean="0"/>
              <a:t>Independence (executive vs. independent)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Single-leader agencies:  headed by a single official with sole ultimate decisional authority</a:t>
            </a:r>
          </a:p>
          <a:p>
            <a:pPr lvl="1"/>
            <a:r>
              <a:rPr lang="en-US" dirty="0" smtClean="0"/>
              <a:t>All Cabinet-level Departments</a:t>
            </a:r>
          </a:p>
          <a:p>
            <a:pPr lvl="2"/>
            <a:r>
              <a:rPr lang="en-US" dirty="0" smtClean="0"/>
              <a:t>Dep’t of Justice, Dep’t of the Treasury, Dep’t of Defense</a:t>
            </a:r>
          </a:p>
          <a:p>
            <a:pPr lvl="1"/>
            <a:r>
              <a:rPr lang="en-US" dirty="0" smtClean="0"/>
              <a:t>Most (but not all) “alphabet soup” agencies created by statute</a:t>
            </a:r>
          </a:p>
          <a:p>
            <a:pPr lvl="2"/>
            <a:r>
              <a:rPr lang="en-US" dirty="0" smtClean="0"/>
              <a:t>Environmental Protection Agency, Federal Bureau of Investigation, Immigration and Naturalization Service, Customs and Border Protection</a:t>
            </a:r>
          </a:p>
          <a:p>
            <a:r>
              <a:rPr lang="en-US" dirty="0" smtClean="0"/>
              <a:t>Multi-leader agencies:  headed by a “panel” of officials sharing ultimate decisional authority</a:t>
            </a:r>
          </a:p>
          <a:p>
            <a:pPr lvl="1"/>
            <a:r>
              <a:rPr lang="en-US" dirty="0" smtClean="0"/>
              <a:t>(Most) Commissions</a:t>
            </a:r>
          </a:p>
          <a:p>
            <a:pPr lvl="2"/>
            <a:r>
              <a:rPr lang="en-US" dirty="0" smtClean="0"/>
              <a:t>Federal Trade Commission, Board of Veterans Appeals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Executive Agencies:  agency head(s) is/are accountable to, and serve at the pleasure of, the President</a:t>
            </a:r>
          </a:p>
          <a:p>
            <a:pPr lvl="1"/>
            <a:r>
              <a:rPr lang="en-US" dirty="0" smtClean="0"/>
              <a:t>President exercises </a:t>
            </a:r>
            <a:r>
              <a:rPr lang="en-US" i="1" dirty="0" smtClean="0"/>
              <a:t>full</a:t>
            </a:r>
            <a:r>
              <a:rPr lang="en-US" dirty="0" smtClean="0"/>
              <a:t> policy discretion</a:t>
            </a:r>
          </a:p>
          <a:p>
            <a:pPr lvl="1"/>
            <a:r>
              <a:rPr lang="en-US" dirty="0" smtClean="0"/>
              <a:t>Can be removed (“fired”) at any time for any reason</a:t>
            </a:r>
          </a:p>
          <a:p>
            <a:pPr lvl="1"/>
            <a:r>
              <a:rPr lang="en-US" dirty="0" smtClean="0"/>
              <a:t>Include all heads of Departments (</a:t>
            </a:r>
            <a:r>
              <a:rPr lang="en-US" dirty="0" err="1" smtClean="0"/>
              <a:t>Sec’y</a:t>
            </a:r>
            <a:r>
              <a:rPr lang="en-US" dirty="0" smtClean="0"/>
              <a:t> of Education, </a:t>
            </a:r>
            <a:r>
              <a:rPr lang="en-US" dirty="0" err="1" smtClean="0"/>
              <a:t>Sec’y</a:t>
            </a:r>
            <a:r>
              <a:rPr lang="en-US" dirty="0" smtClean="0"/>
              <a:t> of Interior)</a:t>
            </a:r>
          </a:p>
          <a:p>
            <a:pPr lvl="1"/>
            <a:r>
              <a:rPr lang="en-US" dirty="0" smtClean="0"/>
              <a:t>Include most (but not all) “alphabet soup” agencies (FBI, CIA, EPA, INS)</a:t>
            </a:r>
          </a:p>
          <a:p>
            <a:r>
              <a:rPr lang="en-US" dirty="0" smtClean="0"/>
              <a:t>Independent Agencies:  agency head(s) is/are </a:t>
            </a:r>
            <a:r>
              <a:rPr lang="en-US" i="1" dirty="0" smtClean="0"/>
              <a:t>supervised</a:t>
            </a:r>
            <a:r>
              <a:rPr lang="en-US" dirty="0" smtClean="0"/>
              <a:t> by the President, but only to the extent that they do not violate the law</a:t>
            </a:r>
          </a:p>
          <a:p>
            <a:pPr lvl="1"/>
            <a:r>
              <a:rPr lang="en-US" dirty="0" smtClean="0"/>
              <a:t>President exercises no </a:t>
            </a:r>
            <a:r>
              <a:rPr lang="en-US" i="1" dirty="0" smtClean="0"/>
              <a:t>policy</a:t>
            </a:r>
            <a:r>
              <a:rPr lang="en-US" dirty="0" smtClean="0"/>
              <a:t> discretion</a:t>
            </a:r>
          </a:p>
          <a:p>
            <a:pPr lvl="1"/>
            <a:r>
              <a:rPr lang="en-US" dirty="0" smtClean="0"/>
              <a:t>Can be removed (“fired”) only for “good cause”</a:t>
            </a:r>
          </a:p>
          <a:p>
            <a:pPr lvl="1"/>
            <a:r>
              <a:rPr lang="en-US" dirty="0" smtClean="0"/>
              <a:t>Includes many (but not all) Commissions (e.g., FTC, SEC, FEC)</a:t>
            </a:r>
          </a:p>
          <a:p>
            <a:pPr lvl="1"/>
            <a:r>
              <a:rPr lang="en-US" dirty="0" smtClean="0"/>
              <a:t>Includes some (but few) heads of sub-units of Departments (e.g., the Office of the Inspector General)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1021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Administrative Law</vt:lpstr>
      <vt:lpstr>Administrative Law</vt:lpstr>
      <vt:lpstr>What is an “Agency”?</vt:lpstr>
      <vt:lpstr>Administrative Procedure Act</vt:lpstr>
      <vt:lpstr>“Authority” of the Government</vt:lpstr>
      <vt:lpstr>What is an “Agency”?</vt:lpstr>
      <vt:lpstr>Constitutional Authority for Agencies</vt:lpstr>
      <vt:lpstr>Structure of Agencies</vt:lpstr>
      <vt:lpstr>Agency Leadership</vt:lpstr>
      <vt:lpstr>Agency Independence</vt:lpstr>
      <vt:lpstr>Why Agency Independence?</vt:lpstr>
      <vt:lpstr>Introduction to the APA</vt:lpstr>
      <vt:lpstr>Introduction to the APA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11</cp:revision>
  <dcterms:created xsi:type="dcterms:W3CDTF">2014-12-08T06:51:54Z</dcterms:created>
  <dcterms:modified xsi:type="dcterms:W3CDTF">2014-12-10T09:51:47Z</dcterms:modified>
</cp:coreProperties>
</file>